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8"/>
  </p:notesMasterIdLst>
  <p:sldIdLst>
    <p:sldId id="256" r:id="rId2"/>
    <p:sldId id="283" r:id="rId3"/>
    <p:sldId id="301" r:id="rId4"/>
    <p:sldId id="302" r:id="rId5"/>
    <p:sldId id="303" r:id="rId6"/>
    <p:sldId id="304" r:id="rId7"/>
    <p:sldId id="307" r:id="rId8"/>
    <p:sldId id="308" r:id="rId9"/>
    <p:sldId id="309" r:id="rId10"/>
    <p:sldId id="305" r:id="rId11"/>
    <p:sldId id="311" r:id="rId12"/>
    <p:sldId id="310" r:id="rId13"/>
    <p:sldId id="312" r:id="rId14"/>
    <p:sldId id="315" r:id="rId15"/>
    <p:sldId id="313" r:id="rId16"/>
    <p:sldId id="314" r:id="rId17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D6353C-F441-4B4F-9DEE-7C195E179570}">
          <p14:sldIdLst>
            <p14:sldId id="256"/>
            <p14:sldId id="283"/>
            <p14:sldId id="301"/>
            <p14:sldId id="302"/>
            <p14:sldId id="303"/>
            <p14:sldId id="304"/>
            <p14:sldId id="307"/>
            <p14:sldId id="308"/>
            <p14:sldId id="309"/>
            <p14:sldId id="305"/>
            <p14:sldId id="311"/>
            <p14:sldId id="310"/>
            <p14:sldId id="312"/>
            <p14:sldId id="315"/>
            <p14:sldId id="313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C6245-F68B-4269-81E0-4A8940CA8D4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FC50D-030A-4661-A7B1-4EBB3EB7E9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899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AU" dirty="0"/>
              <a:t>AGPA Webinar Series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AGPA Webinar Series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AGPA Webinar Series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/>
              <a:t>KPIs for GP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AGPA Webinar Series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AGPA Webinar Series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/>
              <a:t>KPIs for GP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AGPA Webinar Series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AGPA Webinar Series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AGPA Webinar Series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/>
              <a:t>KPIs for GP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AU" dirty="0"/>
              <a:t>AGPA Webinar Series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1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AU" dirty="0"/>
              <a:t>AGPA Webinar Series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ausbanking.org.au/campaigns/financial-hardship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ozo.com.au/business-banking/articles/guide-to-australian-government-and-banks-coronavirus-support-for-small-businesse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81846"/>
            <a:ext cx="7772400" cy="1829761"/>
          </a:xfrm>
        </p:spPr>
        <p:txBody>
          <a:bodyPr/>
          <a:lstStyle/>
          <a:p>
            <a:pPr algn="ctr"/>
            <a:r>
              <a:rPr lang="en-AU" i="1" dirty="0">
                <a:solidFill>
                  <a:schemeClr val="bg2">
                    <a:lumMod val="50000"/>
                  </a:schemeClr>
                </a:solidFill>
              </a:rPr>
              <a:t>Managing Business Risks in a Pandemic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611607"/>
            <a:ext cx="8568952" cy="1199704"/>
          </a:xfrm>
        </p:spPr>
        <p:txBody>
          <a:bodyPr/>
          <a:lstStyle/>
          <a:p>
            <a:pPr algn="ctr"/>
            <a:r>
              <a:rPr lang="en-AU" dirty="0"/>
              <a:t>Dr Nathan Pinskier, Dr Maria Boulton,</a:t>
            </a:r>
          </a:p>
          <a:p>
            <a:pPr algn="ctr"/>
            <a:r>
              <a:rPr lang="en-AU" dirty="0"/>
              <a:t> Aaron Crosthwaite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648"/>
            <a:ext cx="4205348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651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Cashflow issues</a:t>
            </a:r>
          </a:p>
          <a:p>
            <a:pPr marL="109728" indent="0" algn="ctr">
              <a:buNone/>
            </a:pPr>
            <a:endParaRPr lang="en-AU" sz="1800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First steps…</a:t>
            </a:r>
          </a:p>
          <a:p>
            <a:pPr marL="109728" indent="0">
              <a:buNone/>
            </a:pPr>
            <a:endParaRPr lang="en-AU" sz="1800" b="1" dirty="0"/>
          </a:p>
          <a:p>
            <a:r>
              <a:rPr lang="en-AU" sz="1800" dirty="0"/>
              <a:t>In most cases you will be acutely aware of cashflow issues, but if you are unsure/worried:</a:t>
            </a:r>
          </a:p>
          <a:p>
            <a:pPr lvl="1"/>
            <a:r>
              <a:rPr lang="en-AU" sz="1400" dirty="0"/>
              <a:t>Check billings for previous day and compare with the day before</a:t>
            </a:r>
          </a:p>
          <a:p>
            <a:pPr lvl="1"/>
            <a:r>
              <a:rPr lang="en-AU" sz="1400" dirty="0"/>
              <a:t>Check billings for previous week and compare with the week before</a:t>
            </a:r>
          </a:p>
          <a:p>
            <a:pPr lvl="1"/>
            <a:r>
              <a:rPr lang="en-AU" sz="1400" dirty="0"/>
              <a:t>If usually have bookings 7 days in advance, has it dropped to 5 days? 4 days?</a:t>
            </a:r>
          </a:p>
          <a:p>
            <a:pPr lvl="1"/>
            <a:r>
              <a:rPr lang="en-AU" sz="1400" dirty="0"/>
              <a:t>Small variations (e.g. 5% or under) could be normal fluctuations, but any larger differences will likely indicate </a:t>
            </a:r>
          </a:p>
          <a:p>
            <a:r>
              <a:rPr lang="en-AU" sz="1800" dirty="0"/>
              <a:t>It is possible that currently we are looking at peak panic / peak affect on GP billings for the current week or two – don’t assume it will always be like this – think about things 8 weeks from now, before laying off staff and making large changes.</a:t>
            </a:r>
          </a:p>
          <a:p>
            <a:r>
              <a:rPr lang="en-AU" sz="1800" dirty="0"/>
              <a:t>Keep a cashflow buffer even if not affected yet – hold onto as much cash as you can for next month or two. Possibly put government stimulus into business savings account.</a:t>
            </a:r>
          </a:p>
          <a:p>
            <a:r>
              <a:rPr lang="en-AU" sz="1800" dirty="0"/>
              <a:t>Expenses need to decrease if income is deceasing –payroll, loan repayments and rent will be your two biggest cashflow outgoings.</a:t>
            </a:r>
          </a:p>
          <a:p>
            <a:endParaRPr lang="en-AU" sz="1800" dirty="0"/>
          </a:p>
          <a:p>
            <a:pPr lvl="1"/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340127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Cashflow issues</a:t>
            </a:r>
          </a:p>
          <a:p>
            <a:pPr marL="109728" indent="0" algn="ctr">
              <a:buNone/>
            </a:pPr>
            <a:endParaRPr lang="en-AU" sz="1800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Talk with your </a:t>
            </a:r>
            <a:r>
              <a:rPr lang="en-AU" sz="1800" b="1" u="sng" dirty="0">
                <a:solidFill>
                  <a:srgbClr val="00B050"/>
                </a:solidFill>
              </a:rPr>
              <a:t>staff</a:t>
            </a:r>
          </a:p>
          <a:p>
            <a:pPr marL="109728" indent="0">
              <a:buNone/>
            </a:pPr>
            <a:endParaRPr lang="en-AU" sz="1800" b="1" dirty="0"/>
          </a:p>
          <a:p>
            <a:r>
              <a:rPr lang="en-AU" sz="1800" dirty="0"/>
              <a:t>If cashflow decreasing, likely that means there is less need for administrative and nursing staff. Can any casual employees be kept off the roster for 2 weeks. Let them know it should only be 2 weeks, but you will let them know asap if any changes.</a:t>
            </a:r>
          </a:p>
          <a:p>
            <a:r>
              <a:rPr lang="en-AU" sz="1800" dirty="0"/>
              <a:t>For permanent staff:</a:t>
            </a:r>
          </a:p>
          <a:p>
            <a:pPr lvl="1"/>
            <a:r>
              <a:rPr lang="en-AU" sz="1000" dirty="0"/>
              <a:t>Under the Fair Work Act, an employee can only be </a:t>
            </a:r>
            <a:r>
              <a:rPr lang="en-AU" sz="1000" b="1" dirty="0"/>
              <a:t>stood down without pay </a:t>
            </a:r>
            <a:r>
              <a:rPr lang="en-AU" sz="1000" dirty="0"/>
              <a:t>if they cannot be usefully employed because of a stoppage of work for any cause for which the employer cannot reasonably be held responsible.</a:t>
            </a:r>
          </a:p>
          <a:p>
            <a:pPr lvl="1"/>
            <a:r>
              <a:rPr lang="en-AU" sz="1000" dirty="0"/>
              <a:t>Employer must demonstrate there is a stoppage of work, and that they cannot otherwise be usefully employed in other work (than what they usually do).</a:t>
            </a:r>
          </a:p>
          <a:p>
            <a:pPr lvl="1"/>
            <a:r>
              <a:rPr lang="en-AU" sz="1000" dirty="0"/>
              <a:t>They are technically still employed.</a:t>
            </a:r>
          </a:p>
          <a:p>
            <a:pPr lvl="1"/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765909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Cashflow issues</a:t>
            </a:r>
          </a:p>
          <a:p>
            <a:pPr marL="109728" indent="0" algn="ctr">
              <a:buNone/>
            </a:pPr>
            <a:endParaRPr lang="en-AU" sz="1800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Talk with your </a:t>
            </a:r>
            <a:r>
              <a:rPr lang="en-AU" sz="1800" b="1" u="sng" dirty="0">
                <a:solidFill>
                  <a:srgbClr val="00B050"/>
                </a:solidFill>
              </a:rPr>
              <a:t>bank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dirty="0"/>
              <a:t>If you notice cashflow decreasing quickly, talk to your bank. Every bank has contact details especially for Covid-19 issues.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If you are a small business, all banks are currently offering to defer business loan repayments for 6 months, if you ask them.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Most banks offering for home loans as well.</a:t>
            </a:r>
          </a:p>
        </p:txBody>
      </p:sp>
    </p:spTree>
    <p:extLst>
      <p:ext uri="{BB962C8B-B14F-4D97-AF65-F5344CB8AC3E}">
        <p14:creationId xmlns:p14="http://schemas.microsoft.com/office/powerpoint/2010/main" val="3906346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Cashflow issues</a:t>
            </a:r>
          </a:p>
          <a:p>
            <a:pPr marL="109728" indent="0" algn="ctr">
              <a:buNone/>
            </a:pPr>
            <a:endParaRPr lang="en-AU" sz="1800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Talk with your </a:t>
            </a:r>
            <a:r>
              <a:rPr lang="en-AU" sz="1800" b="1" u="sng" dirty="0">
                <a:solidFill>
                  <a:srgbClr val="00B050"/>
                </a:solidFill>
              </a:rPr>
              <a:t>bank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dirty="0"/>
              <a:t>Link to contact details of all banks: </a:t>
            </a:r>
            <a:r>
              <a:rPr lang="en-AU" sz="1800" dirty="0">
                <a:hlinkClick r:id="rId2"/>
              </a:rPr>
              <a:t>https://www.ausbanking.org.au/campaigns/financial-hardship/</a:t>
            </a:r>
            <a:endParaRPr lang="en-AU" sz="1800" dirty="0"/>
          </a:p>
          <a:p>
            <a:pPr marL="109728" indent="0">
              <a:buNone/>
            </a:pPr>
            <a:endParaRPr lang="en-AU" sz="18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589443B-7A09-4791-BC41-975ED552B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100" y="3429586"/>
            <a:ext cx="3159060" cy="3095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7608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Cashflow issues</a:t>
            </a:r>
          </a:p>
          <a:p>
            <a:pPr marL="109728" indent="0" algn="ctr">
              <a:buNone/>
            </a:pPr>
            <a:endParaRPr lang="en-AU" sz="1800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Talk with your </a:t>
            </a:r>
            <a:r>
              <a:rPr lang="en-AU" sz="1800" b="1" u="sng" dirty="0">
                <a:solidFill>
                  <a:srgbClr val="00B050"/>
                </a:solidFill>
              </a:rPr>
              <a:t>bank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dirty="0"/>
              <a:t>Part of government stimulus was the offer of fixed low-interest (0.25%) funding facility to banks who expand business lending to small businesses plus a 50% government guarantee on new small business loans up to $250,000 per borrower.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Some banks have announced they can drop small business loan rate to around 4.5% and loans will be interest free for the first 6 months.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Here is a good summary of what’s available so far:</a:t>
            </a:r>
          </a:p>
          <a:p>
            <a:pPr marL="109728" indent="0">
              <a:buNone/>
            </a:pPr>
            <a:r>
              <a:rPr lang="en-AU" sz="1800" dirty="0">
                <a:hlinkClick r:id="rId2"/>
              </a:rPr>
              <a:t>https://mozo.com.au/business-banking/articles/guide-to-australian-government-and-banks-coronavirus-support-for-small-businesses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1836572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Cashflow issues</a:t>
            </a:r>
          </a:p>
          <a:p>
            <a:pPr marL="109728" indent="0" algn="ctr">
              <a:buNone/>
            </a:pPr>
            <a:endParaRPr lang="en-AU" sz="1800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Talk with your </a:t>
            </a:r>
            <a:r>
              <a:rPr lang="en-AU" sz="1800" b="1" u="sng" dirty="0">
                <a:solidFill>
                  <a:srgbClr val="00B050"/>
                </a:solidFill>
              </a:rPr>
              <a:t>landlord</a:t>
            </a:r>
          </a:p>
          <a:p>
            <a:pPr marL="109728" indent="0">
              <a:buNone/>
            </a:pPr>
            <a:endParaRPr lang="en-AU" sz="1800" b="1" dirty="0"/>
          </a:p>
          <a:p>
            <a:r>
              <a:rPr lang="en-AU" sz="1800" dirty="0"/>
              <a:t>If you are your own landlord:</a:t>
            </a:r>
          </a:p>
          <a:p>
            <a:pPr lvl="1"/>
            <a:r>
              <a:rPr lang="en-AU" sz="1400" dirty="0"/>
              <a:t>Property in family trust – consider stopping rent for a month or two as necessary</a:t>
            </a:r>
          </a:p>
          <a:p>
            <a:pPr lvl="1"/>
            <a:r>
              <a:rPr lang="en-AU" sz="1400" dirty="0"/>
              <a:t>Property in SMSF – due to SMSF regulations, have to be careful. Recommendation is to have a rent reduction due to market circumstances until further notice, as long as allowable under your lease (otherwise organise for lease to be varied). Rent deferrals/holidays may be cause issues.</a:t>
            </a:r>
          </a:p>
          <a:p>
            <a:r>
              <a:rPr lang="en-AU" sz="1800" dirty="0"/>
              <a:t>If someone else is your landlord:</a:t>
            </a:r>
          </a:p>
          <a:p>
            <a:pPr lvl="1"/>
            <a:r>
              <a:rPr lang="en-AU" sz="1400" dirty="0"/>
              <a:t>I have already seen landlords voluntarily offering 50% reductions in rent for months of April and May. Ask your landlord if they can offer any temporary reductions in rent. Commercial properties usually have a long period between tenants, so landlords will want to keep existing tenants around where possible.</a:t>
            </a:r>
          </a:p>
        </p:txBody>
      </p:sp>
    </p:spTree>
    <p:extLst>
      <p:ext uri="{BB962C8B-B14F-4D97-AF65-F5344CB8AC3E}">
        <p14:creationId xmlns:p14="http://schemas.microsoft.com/office/powerpoint/2010/main" val="3745154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Cashflow issues</a:t>
            </a:r>
          </a:p>
          <a:p>
            <a:pPr marL="109728" indent="0" algn="ctr">
              <a:buNone/>
            </a:pPr>
            <a:endParaRPr lang="en-AU" sz="1800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Talk with your </a:t>
            </a:r>
            <a:r>
              <a:rPr lang="en-AU" sz="1800" b="1" u="sng" dirty="0">
                <a:solidFill>
                  <a:srgbClr val="00B050"/>
                </a:solidFill>
              </a:rPr>
              <a:t>accountant</a:t>
            </a:r>
          </a:p>
          <a:p>
            <a:pPr marL="109728" indent="0">
              <a:buNone/>
            </a:pPr>
            <a:endParaRPr lang="en-AU" sz="1800" b="1" dirty="0"/>
          </a:p>
          <a:p>
            <a:r>
              <a:rPr lang="en-AU" sz="1800" dirty="0"/>
              <a:t>Vary March 2020 and/or June 2020 PAYG instalments if less income for the quarter</a:t>
            </a:r>
          </a:p>
          <a:p>
            <a:r>
              <a:rPr lang="en-AU" sz="1800" dirty="0"/>
              <a:t>Payment plans with ATO for upcoming payments – should be able to organise relatively easily for payments under $100,000 and potentially have interest waived for 12 months as well (if mention to ATO due to coronavirus)</a:t>
            </a:r>
          </a:p>
          <a:p>
            <a:r>
              <a:rPr lang="en-AU" sz="1800" dirty="0"/>
              <a:t>Can request deferrals for tax payments due after 23 January 2020</a:t>
            </a:r>
          </a:p>
          <a:p>
            <a:r>
              <a:rPr lang="en-AU" sz="1800" dirty="0"/>
              <a:t>Keep up to date with bookkeeping so you know what your position is – you might need it up to date for finance also.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50821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Dr Nathan Pinskier</a:t>
            </a:r>
          </a:p>
          <a:p>
            <a:pPr lvl="1"/>
            <a:r>
              <a:rPr lang="en-AU" dirty="0"/>
              <a:t>Business  Issues</a:t>
            </a:r>
          </a:p>
          <a:p>
            <a:pPr lvl="1"/>
            <a:endParaRPr lang="en-AU" dirty="0"/>
          </a:p>
          <a:p>
            <a:r>
              <a:rPr lang="en-AU" dirty="0"/>
              <a:t>Dr Maria Boulton</a:t>
            </a:r>
          </a:p>
          <a:p>
            <a:pPr lvl="1"/>
            <a:r>
              <a:rPr lang="en-AU" dirty="0"/>
              <a:t>Issues and Practical Solutions</a:t>
            </a:r>
          </a:p>
          <a:p>
            <a:pPr lvl="1"/>
            <a:endParaRPr lang="en-AU" dirty="0"/>
          </a:p>
          <a:p>
            <a:r>
              <a:rPr lang="en-AU" dirty="0"/>
              <a:t>Aaron Crosthwaite</a:t>
            </a:r>
          </a:p>
          <a:p>
            <a:pPr lvl="1"/>
            <a:r>
              <a:rPr lang="en-AU" dirty="0"/>
              <a:t>Cash flow and Finance</a:t>
            </a:r>
            <a:br>
              <a:rPr lang="en-AU" dirty="0"/>
            </a:br>
            <a:endParaRPr lang="en-AU" dirty="0"/>
          </a:p>
          <a:p>
            <a:r>
              <a:rPr lang="en-AU" dirty="0"/>
              <a:t>Dr Mukesh Haikerwal</a:t>
            </a:r>
          </a:p>
          <a:p>
            <a:pPr lvl="1"/>
            <a:r>
              <a:rPr lang="en-AU" dirty="0"/>
              <a:t>Telehealth progress update</a:t>
            </a:r>
          </a:p>
          <a:p>
            <a:pPr lvl="1"/>
            <a:endParaRPr lang="en-AU" dirty="0"/>
          </a:p>
          <a:p>
            <a:r>
              <a:rPr lang="en-AU" dirty="0"/>
              <a:t>Q&amp;A</a:t>
            </a:r>
          </a:p>
          <a:p>
            <a:pPr marL="393192" lvl="1" indent="0">
              <a:buNone/>
            </a:pPr>
            <a:br>
              <a:rPr lang="en-AU" dirty="0"/>
            </a:b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Managing Business risks in a Pandemic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AGPA Webinar Series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AU" dirty="0"/>
              <a:t>Program</a:t>
            </a:r>
            <a:endParaRPr lang="en-AU" sz="3100" dirty="0"/>
          </a:p>
        </p:txBody>
      </p:sp>
    </p:spTree>
    <p:extLst>
      <p:ext uri="{BB962C8B-B14F-4D97-AF65-F5344CB8AC3E}">
        <p14:creationId xmlns:p14="http://schemas.microsoft.com/office/powerpoint/2010/main" val="1818676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AU" dirty="0"/>
              <a:t>Presenter: </a:t>
            </a:r>
          </a:p>
          <a:p>
            <a:pPr marL="109728" indent="0">
              <a:buNone/>
            </a:pPr>
            <a:endParaRPr lang="en-AU" dirty="0"/>
          </a:p>
          <a:p>
            <a:pPr marL="109728" indent="0">
              <a:buNone/>
            </a:pPr>
            <a:r>
              <a:rPr lang="en-AU" dirty="0"/>
              <a:t>Aaron Crosthwaite</a:t>
            </a:r>
            <a:br>
              <a:rPr lang="en-AU" dirty="0"/>
            </a:br>
            <a:r>
              <a:rPr lang="en-AU" sz="1800" dirty="0"/>
              <a:t>Director</a:t>
            </a:r>
          </a:p>
          <a:p>
            <a:pPr marL="109728" indent="0">
              <a:buNone/>
            </a:pPr>
            <a:r>
              <a:rPr lang="en-AU" sz="1800" dirty="0"/>
              <a:t>Curve Accountants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  <p:pic>
        <p:nvPicPr>
          <p:cNvPr id="7" name="Picture 6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16218085-91A5-49AA-8BA3-20E3404D0B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2533681"/>
            <a:ext cx="5194299" cy="367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648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Government’s Economic Response to the Coronavirus (“Government Stimulus”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dirty="0"/>
              <a:t>Just looking at the aspects that are relevant to small businesses cash flow:</a:t>
            </a:r>
          </a:p>
          <a:p>
            <a:pPr marL="109728" indent="0">
              <a:buNone/>
            </a:pPr>
            <a:endParaRPr lang="en-AU" sz="1800" dirty="0"/>
          </a:p>
          <a:p>
            <a:r>
              <a:rPr lang="en-AU" sz="1800" dirty="0"/>
              <a:t>Boosting cash flow for employers</a:t>
            </a:r>
          </a:p>
          <a:p>
            <a:r>
              <a:rPr lang="en-AU" sz="1800" dirty="0"/>
              <a:t>Increasing instant asset write-off</a:t>
            </a:r>
          </a:p>
          <a:p>
            <a:r>
              <a:rPr lang="en-AU" sz="1800" dirty="0"/>
              <a:t>Backing business investment</a:t>
            </a:r>
          </a:p>
          <a:p>
            <a:pPr marL="109728" indent="0">
              <a:buNone/>
            </a:pPr>
            <a:endParaRPr lang="en-AU" sz="18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</p:spTree>
    <p:extLst>
      <p:ext uri="{BB962C8B-B14F-4D97-AF65-F5344CB8AC3E}">
        <p14:creationId xmlns:p14="http://schemas.microsoft.com/office/powerpoint/2010/main" val="92208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Government’s Economic Response to the Coronavirus (“Government Stimulus”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“Boosting cash flow for employers” initiative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dirty="0"/>
              <a:t>Small-to-medium business (turnover up to $50 million) that employ persons may be eligible to receive a total payment of </a:t>
            </a:r>
            <a:r>
              <a:rPr lang="en-AU" sz="1800" b="1" dirty="0"/>
              <a:t>up to $100,000 </a:t>
            </a:r>
            <a:r>
              <a:rPr lang="en-AU" sz="1800" dirty="0"/>
              <a:t>(with a </a:t>
            </a:r>
            <a:r>
              <a:rPr lang="en-AU" sz="1800" b="1" dirty="0"/>
              <a:t>minimum of $20,000</a:t>
            </a:r>
            <a:r>
              <a:rPr lang="en-AU" sz="1800" dirty="0"/>
              <a:t>).</a:t>
            </a:r>
            <a:endParaRPr lang="en-AU" sz="1800" b="1" dirty="0"/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dirty="0"/>
              <a:t>Payment will be made in 2 stages:</a:t>
            </a:r>
          </a:p>
          <a:p>
            <a:pPr marL="452628" indent="-342900">
              <a:buFont typeface="+mj-lt"/>
              <a:buAutoNum type="arabicPeriod"/>
            </a:pPr>
            <a:r>
              <a:rPr lang="en-AU" sz="1800" dirty="0"/>
              <a:t>Starting from 28 April, eligible employers will receive a tax-free payment equal to 100% of their PAYG Withholding up to a maximum of $50,000 (or $10,000, whichever is higher).</a:t>
            </a:r>
          </a:p>
          <a:p>
            <a:pPr marL="452628" indent="-342900">
              <a:buFont typeface="+mj-lt"/>
              <a:buAutoNum type="arabicPeriod"/>
            </a:pPr>
            <a:r>
              <a:rPr lang="en-AU" sz="1800" dirty="0"/>
              <a:t>As long as still an active employer, an additional tax-free amount will be received starting from 28 July which will be 100% of whatever you received in the first stage. Minimum of $10,000 and maximum of $50,000 for Stage 2.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</p:spTree>
    <p:extLst>
      <p:ext uri="{BB962C8B-B14F-4D97-AF65-F5344CB8AC3E}">
        <p14:creationId xmlns:p14="http://schemas.microsoft.com/office/powerpoint/2010/main" val="398789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Government’s Economic Response to the Coronavirus (“Government Stimulus”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“Boosting cash flow for employers” initiative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dirty="0"/>
              <a:t>The timing of the payment will depend on whether you lodge activity statements monthly or quarterly – but regardless you will get at least $10,000 from 28 April 2020, as long as you have lodged March BAS/IAS.</a:t>
            </a:r>
          </a:p>
          <a:p>
            <a:pPr marL="109728" indent="0">
              <a:buNone/>
            </a:pPr>
            <a:r>
              <a:rPr lang="en-AU" sz="1800" i="1" dirty="0"/>
              <a:t>Any balance you may be entitled to will be paid via IAS/BAS lodged for months covering April to June 2020.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The second stage will be 50% of Stage 1 payment on 28 July and 50% on 28 October if lodging quarterly; or spread over June to September activity statements if lodging monthly (25% for each of the 4 monthly IAS).</a:t>
            </a:r>
          </a:p>
          <a:p>
            <a:pPr marL="109728" indent="0">
              <a:buNone/>
            </a:pPr>
            <a:endParaRPr lang="en-AU" sz="18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</p:spTree>
    <p:extLst>
      <p:ext uri="{BB962C8B-B14F-4D97-AF65-F5344CB8AC3E}">
        <p14:creationId xmlns:p14="http://schemas.microsoft.com/office/powerpoint/2010/main" val="1230000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Government’s Economic Response to the Coronavirus (“Government Stimulus”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“Boosting cash flow for employers” initiative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u="sng" dirty="0"/>
              <a:t>Be careful:</a:t>
            </a:r>
            <a:r>
              <a:rPr lang="en-AU" sz="1800" dirty="0"/>
              <a:t> Although not in the government announcement, the legislation passed with a specific integrity measure – if an employer enters into a scheme for the dominant purpose of obtaining or increasing any of the above payments – the employer will </a:t>
            </a:r>
            <a:r>
              <a:rPr lang="en-AU" sz="1800" u="sng" dirty="0"/>
              <a:t>not</a:t>
            </a:r>
            <a:r>
              <a:rPr lang="en-AU" sz="1800" dirty="0"/>
              <a:t> be eligible for any such payments for the relevant period. </a:t>
            </a:r>
            <a:endParaRPr lang="en-AU" sz="1800" u="sng" dirty="0"/>
          </a:p>
          <a:p>
            <a:pPr marL="109728" indent="0">
              <a:buNone/>
            </a:pPr>
            <a:endParaRPr lang="en-AU" sz="18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</p:spTree>
    <p:extLst>
      <p:ext uri="{BB962C8B-B14F-4D97-AF65-F5344CB8AC3E}">
        <p14:creationId xmlns:p14="http://schemas.microsoft.com/office/powerpoint/2010/main" val="2591378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Government’s Economic Response to the Coronavirus (“Government Stimulus”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“Increasing instant asset write-off” initiative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dirty="0"/>
              <a:t>From 12 March, instant asset write-off threshold will be increased from $30,000 (when turnover of less than $50m) to $150,000 (for businesses with turnover of less than $500m).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Applies to both new and second-hand assets, up to 30 June 2020.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Applies to GST-exclusive cost.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Cars still subject to $57,581 car limit for depreciation.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</p:spTree>
    <p:extLst>
      <p:ext uri="{BB962C8B-B14F-4D97-AF65-F5344CB8AC3E}">
        <p14:creationId xmlns:p14="http://schemas.microsoft.com/office/powerpoint/2010/main" val="389621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en-AU" sz="1800" b="1" dirty="0">
                <a:solidFill>
                  <a:srgbClr val="0070C0"/>
                </a:solidFill>
              </a:rPr>
              <a:t>Government’s Economic Response to the Coronavirus (“Government Stimulus”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b="1" dirty="0">
                <a:solidFill>
                  <a:srgbClr val="00B050"/>
                </a:solidFill>
              </a:rPr>
              <a:t>“Backing business investment” initiative</a:t>
            </a:r>
          </a:p>
          <a:p>
            <a:pPr marL="109728" indent="0">
              <a:buNone/>
            </a:pPr>
            <a:endParaRPr lang="en-AU" sz="1800" b="1" dirty="0"/>
          </a:p>
          <a:p>
            <a:pPr marL="109728" indent="0">
              <a:buNone/>
            </a:pPr>
            <a:r>
              <a:rPr lang="en-AU" sz="1800" dirty="0"/>
              <a:t>From 12 March, for businesses with turnover below $500 million, you can deduct 50% of the cost of the asset in the year of purchase. 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The balance is subject to normal rules.</a:t>
            </a:r>
          </a:p>
          <a:p>
            <a:pPr marL="109728" indent="0">
              <a:buNone/>
            </a:pPr>
            <a:br>
              <a:rPr lang="en-AU" sz="1800" dirty="0"/>
            </a:br>
            <a:r>
              <a:rPr lang="en-AU" sz="1800" dirty="0"/>
              <a:t>For those small businesses using a ‘small business pool’ you can deduct an amount equal to 57.5% (rather than 15%) of the asset cost in the year it is allocated to the pool</a:t>
            </a:r>
          </a:p>
          <a:p>
            <a:pPr marL="109728" indent="0">
              <a:buNone/>
            </a:pPr>
            <a:endParaRPr lang="en-AU" sz="1800" dirty="0"/>
          </a:p>
          <a:p>
            <a:pPr marL="109728" indent="0">
              <a:buNone/>
            </a:pPr>
            <a:r>
              <a:rPr lang="en-AU" sz="1800" dirty="0"/>
              <a:t>This will be useful for purchases above the $150,000 instant write-off limit – but also unlike that it goes beyond 30 June 2020 (goes to 30 June 2021).</a:t>
            </a:r>
          </a:p>
          <a:p>
            <a:pPr marL="109728" indent="0">
              <a:buNone/>
            </a:pPr>
            <a:endParaRPr lang="en-AU" sz="18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66560" y="6407309"/>
            <a:ext cx="1920240" cy="365760"/>
          </a:xfrm>
        </p:spPr>
        <p:txBody>
          <a:bodyPr/>
          <a:lstStyle/>
          <a:p>
            <a:r>
              <a:rPr lang="en-US" dirty="0"/>
              <a:t>Managing Business Risks in a Pandemic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Cashflow and Finance</a:t>
            </a:r>
          </a:p>
        </p:txBody>
      </p:sp>
    </p:spTree>
    <p:extLst>
      <p:ext uri="{BB962C8B-B14F-4D97-AF65-F5344CB8AC3E}">
        <p14:creationId xmlns:p14="http://schemas.microsoft.com/office/powerpoint/2010/main" val="1579852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1060</TotalTime>
  <Words>1581</Words>
  <Application>Microsoft Office PowerPoint</Application>
  <PresentationFormat>On-screen Show (4:3)</PresentationFormat>
  <Paragraphs>177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Lucida Sans Unicode</vt:lpstr>
      <vt:lpstr>Verdana</vt:lpstr>
      <vt:lpstr>Wingdings 2</vt:lpstr>
      <vt:lpstr>Wingdings 3</vt:lpstr>
      <vt:lpstr>Concourse</vt:lpstr>
      <vt:lpstr>Managing Business Risks in a Pandemic</vt:lpstr>
      <vt:lpstr>Program</vt:lpstr>
      <vt:lpstr>Cashflow and Finance</vt:lpstr>
      <vt:lpstr>Cashflow and Finance</vt:lpstr>
      <vt:lpstr>Cashflow and Finance</vt:lpstr>
      <vt:lpstr>Cashflow and Finance</vt:lpstr>
      <vt:lpstr>Cashflow and Finance</vt:lpstr>
      <vt:lpstr>Cashflow and Finance</vt:lpstr>
      <vt:lpstr>Cashflow and Finance</vt:lpstr>
      <vt:lpstr>Cashflow and Finance</vt:lpstr>
      <vt:lpstr>Cashflow and Finance</vt:lpstr>
      <vt:lpstr>Cashflow and Finance</vt:lpstr>
      <vt:lpstr>Cashflow and Finance</vt:lpstr>
      <vt:lpstr>Cashflow and Finance</vt:lpstr>
      <vt:lpstr>Cashflow and Finance</vt:lpstr>
      <vt:lpstr>Cashflow and Finance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</dc:creator>
  <cp:lastModifiedBy>Aaron Crosthwaite</cp:lastModifiedBy>
  <cp:revision>112</cp:revision>
  <cp:lastPrinted>2019-05-14T07:21:14Z</cp:lastPrinted>
  <dcterms:created xsi:type="dcterms:W3CDTF">2017-03-02T02:58:26Z</dcterms:created>
  <dcterms:modified xsi:type="dcterms:W3CDTF">2020-03-26T05:35:47Z</dcterms:modified>
</cp:coreProperties>
</file>