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8"/>
  </p:notesMasterIdLst>
  <p:sldIdLst>
    <p:sldId id="256" r:id="rId2"/>
    <p:sldId id="283" r:id="rId3"/>
    <p:sldId id="302" r:id="rId4"/>
    <p:sldId id="301" r:id="rId5"/>
    <p:sldId id="303" r:id="rId6"/>
    <p:sldId id="304" r:id="rId7"/>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D6353C-F441-4B4F-9DEE-7C195E179570}">
          <p14:sldIdLst>
            <p14:sldId id="256"/>
            <p14:sldId id="283"/>
            <p14:sldId id="302"/>
            <p14:sldId id="301"/>
            <p14:sldId id="303"/>
            <p14:sldId id="3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2608E3-3735-4356-844D-51B7235075E6}" v="7" dt="2020-03-26T07:12:09.9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AFC6245-F68B-4269-81E0-4A8940CA8D40}" type="datetimeFigureOut">
              <a:rPr lang="en-AU" smtClean="0"/>
              <a:t>26/03/2020</a:t>
            </a:fld>
            <a:endParaRPr lang="en-AU"/>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B2FC50D-030A-4661-A7B1-4EBB3EB7E93A}" type="slidenum">
              <a:rPr lang="en-AU" smtClean="0"/>
              <a:t>‹#›</a:t>
            </a:fld>
            <a:endParaRPr lang="en-AU"/>
          </a:p>
        </p:txBody>
      </p:sp>
    </p:spTree>
    <p:extLst>
      <p:ext uri="{BB962C8B-B14F-4D97-AF65-F5344CB8AC3E}">
        <p14:creationId xmlns:p14="http://schemas.microsoft.com/office/powerpoint/2010/main" val="3678992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dirty="0"/>
              <a:t>Managing Business Risks in a Pandemic</a:t>
            </a:r>
            <a:endParaRPr lang="en-AU"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AU" dirty="0"/>
              <a:t>AGPA Webinar Series</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C6D5DD-7A5D-4008-9214-C14D8A83923E}"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lvl1pPr>
              <a:defRPr/>
            </a:lvl1pPr>
            <a:extLst/>
          </a:lstStyle>
          <a:p>
            <a:r>
              <a:rPr lang="en-US" dirty="0"/>
              <a:t>Managing Business Risks in a Pandemic</a:t>
            </a:r>
            <a:endParaRPr lang="en-AU" dirty="0"/>
          </a:p>
        </p:txBody>
      </p:sp>
      <p:sp>
        <p:nvSpPr>
          <p:cNvPr id="5" name="Footer Placeholder 4"/>
          <p:cNvSpPr>
            <a:spLocks noGrp="1"/>
          </p:cNvSpPr>
          <p:nvPr>
            <p:ph type="ftr" sz="quarter" idx="11"/>
          </p:nvPr>
        </p:nvSpPr>
        <p:spPr/>
        <p:txBody>
          <a:bodyPr/>
          <a:lstStyle/>
          <a:p>
            <a:r>
              <a:rPr lang="en-AU" dirty="0"/>
              <a:t>AGPA Webinar Series</a:t>
            </a:r>
          </a:p>
        </p:txBody>
      </p:sp>
      <p:sp>
        <p:nvSpPr>
          <p:cNvPr id="6" name="Slide Number Placeholder 5"/>
          <p:cNvSpPr>
            <a:spLocks noGrp="1"/>
          </p:cNvSpPr>
          <p:nvPr>
            <p:ph type="sldNum" sz="quarter" idx="12"/>
          </p:nvPr>
        </p:nvSpPr>
        <p:spPr/>
        <p:txBody>
          <a:bodyPr/>
          <a:lstStyle/>
          <a:p>
            <a:fld id="{F1C6D5DD-7A5D-4008-9214-C14D8A83923E}" type="slidenum">
              <a:rPr lang="en-AU" smtClean="0"/>
              <a:t>‹#›</a:t>
            </a:fld>
            <a:endParaRPr lang="en-AU"/>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lvl1pPr>
              <a:defRPr/>
            </a:lvl1pPr>
            <a:extLst/>
          </a:lstStyle>
          <a:p>
            <a:r>
              <a:rPr lang="en-US" dirty="0"/>
              <a:t>Managing Business Risks in a Pandemic</a:t>
            </a:r>
            <a:endParaRPr lang="en-AU" dirty="0"/>
          </a:p>
        </p:txBody>
      </p:sp>
      <p:sp>
        <p:nvSpPr>
          <p:cNvPr id="5" name="Footer Placeholder 4"/>
          <p:cNvSpPr>
            <a:spLocks noGrp="1"/>
          </p:cNvSpPr>
          <p:nvPr>
            <p:ph type="ftr" sz="quarter" idx="11"/>
          </p:nvPr>
        </p:nvSpPr>
        <p:spPr/>
        <p:txBody>
          <a:bodyPr/>
          <a:lstStyle/>
          <a:p>
            <a:r>
              <a:rPr lang="en-AU" dirty="0"/>
              <a:t>AGPA Webinar Series</a:t>
            </a:r>
          </a:p>
        </p:txBody>
      </p:sp>
      <p:sp>
        <p:nvSpPr>
          <p:cNvPr id="6" name="Slide Number Placeholder 5"/>
          <p:cNvSpPr>
            <a:spLocks noGrp="1"/>
          </p:cNvSpPr>
          <p:nvPr>
            <p:ph type="sldNum" sz="quarter" idx="12"/>
          </p:nvPr>
        </p:nvSpPr>
        <p:spPr/>
        <p:txBody>
          <a:bodyPr/>
          <a:lstStyle/>
          <a:p>
            <a:fld id="{F1C6D5DD-7A5D-4008-9214-C14D8A83923E}" type="slidenum">
              <a:rPr lang="en-AU" smtClean="0"/>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lvl1pPr>
              <a:defRPr/>
            </a:lvl1pPr>
            <a:extLst/>
          </a:lstStyle>
          <a:p>
            <a:r>
              <a:rPr lang="en-US" dirty="0"/>
              <a:t>KPIs for GP</a:t>
            </a:r>
            <a:endParaRPr lang="en-AU" dirty="0"/>
          </a:p>
        </p:txBody>
      </p:sp>
      <p:sp>
        <p:nvSpPr>
          <p:cNvPr id="6" name="Footer Placeholder 5"/>
          <p:cNvSpPr>
            <a:spLocks noGrp="1"/>
          </p:cNvSpPr>
          <p:nvPr>
            <p:ph type="ftr" sz="quarter" idx="11"/>
          </p:nvPr>
        </p:nvSpPr>
        <p:spPr/>
        <p:txBody>
          <a:bodyPr/>
          <a:lstStyle/>
          <a:p>
            <a:r>
              <a:rPr lang="en-AU" dirty="0"/>
              <a:t>AGPA Webinar Series</a:t>
            </a:r>
          </a:p>
        </p:txBody>
      </p:sp>
      <p:sp>
        <p:nvSpPr>
          <p:cNvPr id="7" name="Slide Number Placeholder 6"/>
          <p:cNvSpPr>
            <a:spLocks noGrp="1"/>
          </p:cNvSpPr>
          <p:nvPr>
            <p:ph type="sldNum" sz="quarter" idx="12"/>
          </p:nvPr>
        </p:nvSpPr>
        <p:spPr/>
        <p:txBody>
          <a:bodyPr/>
          <a:lstStyle/>
          <a:p>
            <a:fld id="{F1C6D5DD-7A5D-4008-9214-C14D8A83923E}" type="slidenum">
              <a:rPr lang="en-AU" smtClean="0"/>
              <a:t>‹#›</a:t>
            </a:fld>
            <a:endParaRPr lang="en-AU"/>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lvl1pPr>
              <a:defRPr/>
            </a:lvl1pPr>
            <a:extLst/>
          </a:lstStyle>
          <a:p>
            <a:r>
              <a:rPr lang="en-US" dirty="0"/>
              <a:t>Managing Business Risks in a Pandemic</a:t>
            </a:r>
            <a:endParaRPr lang="en-AU" dirty="0"/>
          </a:p>
        </p:txBody>
      </p:sp>
      <p:sp>
        <p:nvSpPr>
          <p:cNvPr id="8" name="Footer Placeholder 7"/>
          <p:cNvSpPr>
            <a:spLocks noGrp="1"/>
          </p:cNvSpPr>
          <p:nvPr>
            <p:ph type="ftr" sz="quarter" idx="11"/>
          </p:nvPr>
        </p:nvSpPr>
        <p:spPr/>
        <p:txBody>
          <a:bodyPr/>
          <a:lstStyle/>
          <a:p>
            <a:r>
              <a:rPr lang="en-AU" dirty="0"/>
              <a:t>AGPA Webinar Series</a:t>
            </a:r>
          </a:p>
        </p:txBody>
      </p:sp>
      <p:sp>
        <p:nvSpPr>
          <p:cNvPr id="9" name="Slide Number Placeholder 8"/>
          <p:cNvSpPr>
            <a:spLocks noGrp="1"/>
          </p:cNvSpPr>
          <p:nvPr>
            <p:ph type="sldNum" sz="quarter" idx="12"/>
          </p:nvPr>
        </p:nvSpPr>
        <p:spPr/>
        <p:txBody>
          <a:bodyPr/>
          <a:lstStyle/>
          <a:p>
            <a:fld id="{F1C6D5DD-7A5D-4008-9214-C14D8A83923E}"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lvl1pPr>
            <a:extLst/>
          </a:lstStyle>
          <a:p>
            <a:r>
              <a:rPr lang="en-US" dirty="0"/>
              <a:t>KPIs for GP</a:t>
            </a:r>
            <a:endParaRPr lang="en-AU" dirty="0"/>
          </a:p>
        </p:txBody>
      </p:sp>
      <p:sp>
        <p:nvSpPr>
          <p:cNvPr id="4" name="Footer Placeholder 3"/>
          <p:cNvSpPr>
            <a:spLocks noGrp="1"/>
          </p:cNvSpPr>
          <p:nvPr>
            <p:ph type="ftr" sz="quarter" idx="11"/>
          </p:nvPr>
        </p:nvSpPr>
        <p:spPr/>
        <p:txBody>
          <a:bodyPr/>
          <a:lstStyle/>
          <a:p>
            <a:r>
              <a:rPr lang="en-AU" dirty="0"/>
              <a:t>AGPA Webinar Series</a:t>
            </a:r>
          </a:p>
        </p:txBody>
      </p:sp>
      <p:sp>
        <p:nvSpPr>
          <p:cNvPr id="5" name="Slide Number Placeholder 4"/>
          <p:cNvSpPr>
            <a:spLocks noGrp="1"/>
          </p:cNvSpPr>
          <p:nvPr>
            <p:ph type="sldNum" sz="quarter" idx="12"/>
          </p:nvPr>
        </p:nvSpPr>
        <p:spPr/>
        <p:txBody>
          <a:bodyPr/>
          <a:lstStyle/>
          <a:p>
            <a:fld id="{F1C6D5DD-7A5D-4008-9214-C14D8A83923E}" type="slidenum">
              <a:rPr lang="en-AU" smtClean="0"/>
              <a:t>‹#›</a:t>
            </a:fld>
            <a:endParaRPr lang="en-AU"/>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r>
              <a:rPr lang="en-US" dirty="0"/>
              <a:t>Managing Business Risks in a Pandemic</a:t>
            </a:r>
            <a:endParaRPr lang="en-AU" dirty="0"/>
          </a:p>
        </p:txBody>
      </p:sp>
      <p:sp>
        <p:nvSpPr>
          <p:cNvPr id="3" name="Footer Placeholder 2"/>
          <p:cNvSpPr>
            <a:spLocks noGrp="1"/>
          </p:cNvSpPr>
          <p:nvPr>
            <p:ph type="ftr" sz="quarter" idx="11"/>
          </p:nvPr>
        </p:nvSpPr>
        <p:spPr/>
        <p:txBody>
          <a:bodyPr/>
          <a:lstStyle/>
          <a:p>
            <a:r>
              <a:rPr lang="en-AU" dirty="0"/>
              <a:t>AGPA Webinar Series</a:t>
            </a:r>
          </a:p>
        </p:txBody>
      </p:sp>
      <p:sp>
        <p:nvSpPr>
          <p:cNvPr id="4" name="Slide Number Placeholder 3"/>
          <p:cNvSpPr>
            <a:spLocks noGrp="1"/>
          </p:cNvSpPr>
          <p:nvPr>
            <p:ph type="sldNum" sz="quarter" idx="12"/>
          </p:nvPr>
        </p:nvSpPr>
        <p:spPr/>
        <p:txBody>
          <a:bodyPr/>
          <a:lstStyle/>
          <a:p>
            <a:fld id="{F1C6D5DD-7A5D-4008-9214-C14D8A83923E}"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r>
              <a:rPr lang="en-US" dirty="0"/>
              <a:t>Managing Business Risks in a Pandemic</a:t>
            </a:r>
            <a:endParaRPr lang="en-AU" dirty="0"/>
          </a:p>
        </p:txBody>
      </p:sp>
      <p:sp>
        <p:nvSpPr>
          <p:cNvPr id="6" name="Footer Placeholder 5"/>
          <p:cNvSpPr>
            <a:spLocks noGrp="1"/>
          </p:cNvSpPr>
          <p:nvPr>
            <p:ph type="ftr" sz="quarter" idx="11"/>
          </p:nvPr>
        </p:nvSpPr>
        <p:spPr/>
        <p:txBody>
          <a:bodyPr/>
          <a:lstStyle/>
          <a:p>
            <a:r>
              <a:rPr lang="en-AU" dirty="0"/>
              <a:t>AGPA Webinar Series</a:t>
            </a:r>
          </a:p>
        </p:txBody>
      </p:sp>
      <p:sp>
        <p:nvSpPr>
          <p:cNvPr id="7" name="Slide Number Placeholder 6"/>
          <p:cNvSpPr>
            <a:spLocks noGrp="1"/>
          </p:cNvSpPr>
          <p:nvPr>
            <p:ph type="sldNum" sz="quarter" idx="12"/>
          </p:nvPr>
        </p:nvSpPr>
        <p:spPr/>
        <p:txBody>
          <a:bodyPr/>
          <a:lstStyle/>
          <a:p>
            <a:fld id="{F1C6D5DD-7A5D-4008-9214-C14D8A83923E}"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dirty="0"/>
              <a:t>KPIs for GP</a:t>
            </a:r>
            <a:endParaRPr lang="en-AU"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AU" dirty="0"/>
              <a:t>AGPA Webinar Series</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C6D5DD-7A5D-4008-9214-C14D8A83923E}" type="slidenum">
              <a:rPr lang="en-AU" smtClean="0"/>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1">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dirty="0"/>
              <a:t>Managing Business Risks in a Pandemic</a:t>
            </a:r>
            <a:endParaRPr lang="en-AU"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AU" dirty="0"/>
              <a:t>AGPA Webinar Series</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C6D5DD-7A5D-4008-9214-C14D8A83923E}"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Lst>
  <p:hf sldNum="0"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781846"/>
            <a:ext cx="7772400" cy="1829761"/>
          </a:xfrm>
        </p:spPr>
        <p:txBody>
          <a:bodyPr/>
          <a:lstStyle/>
          <a:p>
            <a:pPr algn="ctr"/>
            <a:r>
              <a:rPr lang="en-AU" i="1" dirty="0">
                <a:solidFill>
                  <a:schemeClr val="bg2">
                    <a:lumMod val="50000"/>
                  </a:schemeClr>
                </a:solidFill>
              </a:rPr>
              <a:t>Managing Business Risks in a Pandemic</a:t>
            </a:r>
          </a:p>
        </p:txBody>
      </p:sp>
      <p:sp>
        <p:nvSpPr>
          <p:cNvPr id="3" name="Subtitle 2"/>
          <p:cNvSpPr>
            <a:spLocks noGrp="1"/>
          </p:cNvSpPr>
          <p:nvPr>
            <p:ph type="subTitle" idx="1"/>
          </p:nvPr>
        </p:nvSpPr>
        <p:spPr>
          <a:xfrm>
            <a:off x="395536" y="3611607"/>
            <a:ext cx="8568952" cy="1199704"/>
          </a:xfrm>
        </p:spPr>
        <p:txBody>
          <a:bodyPr/>
          <a:lstStyle/>
          <a:p>
            <a:pPr algn="ctr"/>
            <a:r>
              <a:rPr lang="en-AU" dirty="0"/>
              <a:t>Dr Nathan Pinskier, Dr Maria Boulton,</a:t>
            </a:r>
          </a:p>
          <a:p>
            <a:pPr algn="ctr"/>
            <a:r>
              <a:rPr lang="en-AU" dirty="0"/>
              <a:t> Aaron Crosthwaite</a:t>
            </a: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260648"/>
            <a:ext cx="4205348"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6651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normAutofit fontScale="92500" lnSpcReduction="20000"/>
          </a:bodyPr>
          <a:lstStyle/>
          <a:p>
            <a:r>
              <a:rPr lang="en-AU" dirty="0"/>
              <a:t>Dr Nathan Pinskier</a:t>
            </a:r>
          </a:p>
          <a:p>
            <a:pPr lvl="1"/>
            <a:r>
              <a:rPr lang="en-AU" dirty="0"/>
              <a:t>Business  Issues</a:t>
            </a:r>
          </a:p>
          <a:p>
            <a:pPr lvl="1"/>
            <a:endParaRPr lang="en-AU" dirty="0"/>
          </a:p>
          <a:p>
            <a:r>
              <a:rPr lang="en-AU" dirty="0"/>
              <a:t>Dr Maria Boulton</a:t>
            </a:r>
          </a:p>
          <a:p>
            <a:pPr lvl="1"/>
            <a:r>
              <a:rPr lang="en-AU" dirty="0"/>
              <a:t>Issues and Practical Solutions</a:t>
            </a:r>
          </a:p>
          <a:p>
            <a:pPr lvl="1"/>
            <a:endParaRPr lang="en-AU" dirty="0"/>
          </a:p>
          <a:p>
            <a:r>
              <a:rPr lang="en-AU" dirty="0"/>
              <a:t>Aaron Crosthwaite</a:t>
            </a:r>
          </a:p>
          <a:p>
            <a:pPr lvl="1"/>
            <a:r>
              <a:rPr lang="en-AU" dirty="0"/>
              <a:t>Cash flow and Finance</a:t>
            </a:r>
            <a:br>
              <a:rPr lang="en-AU" dirty="0"/>
            </a:br>
            <a:endParaRPr lang="en-AU" dirty="0"/>
          </a:p>
          <a:p>
            <a:r>
              <a:rPr lang="en-AU" dirty="0"/>
              <a:t>Dr Mukesh Haikerwal</a:t>
            </a:r>
          </a:p>
          <a:p>
            <a:pPr lvl="1"/>
            <a:r>
              <a:rPr lang="en-AU" dirty="0"/>
              <a:t>Telehealth progress update</a:t>
            </a:r>
          </a:p>
          <a:p>
            <a:pPr lvl="1"/>
            <a:endParaRPr lang="en-AU" dirty="0"/>
          </a:p>
          <a:p>
            <a:r>
              <a:rPr lang="en-AU" dirty="0"/>
              <a:t>Q&amp;A</a:t>
            </a:r>
          </a:p>
          <a:p>
            <a:pPr marL="393192" lvl="1" indent="0">
              <a:buNone/>
            </a:pPr>
            <a:br>
              <a:rPr lang="en-AU" dirty="0"/>
            </a:br>
            <a:endParaRPr lang="en-AU" dirty="0"/>
          </a:p>
        </p:txBody>
      </p:sp>
      <p:sp>
        <p:nvSpPr>
          <p:cNvPr id="3" name="Date Placeholder 2"/>
          <p:cNvSpPr>
            <a:spLocks noGrp="1"/>
          </p:cNvSpPr>
          <p:nvPr>
            <p:ph type="dt" sz="half" idx="10"/>
          </p:nvPr>
        </p:nvSpPr>
        <p:spPr/>
        <p:txBody>
          <a:bodyPr/>
          <a:lstStyle/>
          <a:p>
            <a:r>
              <a:rPr lang="en-US" dirty="0"/>
              <a:t>Managing Business risks in a Pandemic</a:t>
            </a:r>
          </a:p>
        </p:txBody>
      </p:sp>
      <p:sp>
        <p:nvSpPr>
          <p:cNvPr id="4" name="Footer Placeholder 3"/>
          <p:cNvSpPr>
            <a:spLocks noGrp="1"/>
          </p:cNvSpPr>
          <p:nvPr>
            <p:ph type="ftr" sz="quarter" idx="11"/>
          </p:nvPr>
        </p:nvSpPr>
        <p:spPr/>
        <p:txBody>
          <a:bodyPr/>
          <a:lstStyle/>
          <a:p>
            <a:r>
              <a:rPr lang="en-AU" dirty="0"/>
              <a:t>AGPA Webinar Series</a:t>
            </a:r>
          </a:p>
        </p:txBody>
      </p:sp>
      <p:sp>
        <p:nvSpPr>
          <p:cNvPr id="5" name="Title 4"/>
          <p:cNvSpPr>
            <a:spLocks noGrp="1"/>
          </p:cNvSpPr>
          <p:nvPr>
            <p:ph type="title"/>
          </p:nvPr>
        </p:nvSpPr>
        <p:spPr>
          <a:xfrm>
            <a:off x="457200" y="274638"/>
            <a:ext cx="8229600" cy="706090"/>
          </a:xfrm>
        </p:spPr>
        <p:txBody>
          <a:bodyPr>
            <a:normAutofit fontScale="90000"/>
          </a:bodyPr>
          <a:lstStyle/>
          <a:p>
            <a:r>
              <a:rPr lang="en-AU" dirty="0"/>
              <a:t>Program</a:t>
            </a:r>
            <a:endParaRPr lang="en-AU" sz="3100" dirty="0"/>
          </a:p>
        </p:txBody>
      </p:sp>
    </p:spTree>
    <p:extLst>
      <p:ext uri="{BB962C8B-B14F-4D97-AF65-F5344CB8AC3E}">
        <p14:creationId xmlns:p14="http://schemas.microsoft.com/office/powerpoint/2010/main" val="181867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A41433-96F8-463C-AF67-FC3171048E13}"/>
              </a:ext>
            </a:extLst>
          </p:cNvPr>
          <p:cNvSpPr>
            <a:spLocks noGrp="1"/>
          </p:cNvSpPr>
          <p:nvPr>
            <p:ph idx="1"/>
          </p:nvPr>
        </p:nvSpPr>
        <p:spPr/>
        <p:txBody>
          <a:bodyPr>
            <a:normAutofit fontScale="92500" lnSpcReduction="10000"/>
          </a:bodyPr>
          <a:lstStyle/>
          <a:p>
            <a:r>
              <a:rPr lang="en-AU" dirty="0"/>
              <a:t>Weekly peaks meeting</a:t>
            </a:r>
          </a:p>
          <a:p>
            <a:r>
              <a:rPr lang="en-AU" dirty="0"/>
              <a:t>Chaired by Prof Michael Kidd</a:t>
            </a:r>
          </a:p>
          <a:p>
            <a:r>
              <a:rPr lang="en-AU" dirty="0"/>
              <a:t>PPE - Working on securing continuing supplies</a:t>
            </a:r>
          </a:p>
          <a:p>
            <a:r>
              <a:rPr lang="en-AU" dirty="0"/>
              <a:t>Testing - Increase in eligibility. Positive rate 2% last week. Focus is on where the pre-test probability is higher. </a:t>
            </a:r>
          </a:p>
          <a:p>
            <a:pPr lvl="1"/>
            <a:r>
              <a:rPr lang="en-AU" dirty="0"/>
              <a:t>Risk categories. Cruising, close contact of case, travel.</a:t>
            </a:r>
          </a:p>
          <a:p>
            <a:r>
              <a:rPr lang="en-AU" dirty="0"/>
              <a:t>Telehealth 4 all – announcements tomorrow</a:t>
            </a:r>
          </a:p>
          <a:p>
            <a:r>
              <a:rPr lang="en-AU" dirty="0"/>
              <a:t>GP respiratory clinics x 100</a:t>
            </a:r>
          </a:p>
          <a:p>
            <a:r>
              <a:rPr lang="en-AU" dirty="0"/>
              <a:t>Medical Deputising under stress</a:t>
            </a:r>
          </a:p>
          <a:p>
            <a:r>
              <a:rPr lang="en-AU" dirty="0"/>
              <a:t>Private pathology COVID commencing</a:t>
            </a:r>
          </a:p>
        </p:txBody>
      </p:sp>
      <p:sp>
        <p:nvSpPr>
          <p:cNvPr id="3" name="Date Placeholder 2">
            <a:extLst>
              <a:ext uri="{FF2B5EF4-FFF2-40B4-BE49-F238E27FC236}">
                <a16:creationId xmlns:a16="http://schemas.microsoft.com/office/drawing/2014/main" id="{ED53BDEE-254E-42F8-9C98-7405A3CA9CF2}"/>
              </a:ext>
            </a:extLst>
          </p:cNvPr>
          <p:cNvSpPr>
            <a:spLocks noGrp="1"/>
          </p:cNvSpPr>
          <p:nvPr>
            <p:ph type="dt" sz="half" idx="10"/>
          </p:nvPr>
        </p:nvSpPr>
        <p:spPr/>
        <p:txBody>
          <a:bodyPr/>
          <a:lstStyle/>
          <a:p>
            <a:r>
              <a:rPr lang="en-US"/>
              <a:t>Managing Business Risks in a Pandemic</a:t>
            </a:r>
            <a:endParaRPr lang="en-AU" dirty="0"/>
          </a:p>
        </p:txBody>
      </p:sp>
      <p:sp>
        <p:nvSpPr>
          <p:cNvPr id="4" name="Footer Placeholder 3">
            <a:extLst>
              <a:ext uri="{FF2B5EF4-FFF2-40B4-BE49-F238E27FC236}">
                <a16:creationId xmlns:a16="http://schemas.microsoft.com/office/drawing/2014/main" id="{0B3DCFE9-7CF8-4698-94A4-0635D760DC8A}"/>
              </a:ext>
            </a:extLst>
          </p:cNvPr>
          <p:cNvSpPr>
            <a:spLocks noGrp="1"/>
          </p:cNvSpPr>
          <p:nvPr>
            <p:ph type="ftr" sz="quarter" idx="11"/>
          </p:nvPr>
        </p:nvSpPr>
        <p:spPr/>
        <p:txBody>
          <a:bodyPr/>
          <a:lstStyle/>
          <a:p>
            <a:r>
              <a:rPr lang="en-AU"/>
              <a:t>AGPA Webinar Series</a:t>
            </a:r>
            <a:endParaRPr lang="en-AU" dirty="0"/>
          </a:p>
        </p:txBody>
      </p:sp>
      <p:sp>
        <p:nvSpPr>
          <p:cNvPr id="5" name="Title 4">
            <a:extLst>
              <a:ext uri="{FF2B5EF4-FFF2-40B4-BE49-F238E27FC236}">
                <a16:creationId xmlns:a16="http://schemas.microsoft.com/office/drawing/2014/main" id="{9E453ACD-A116-4CFD-8F39-9F854F13B121}"/>
              </a:ext>
            </a:extLst>
          </p:cNvPr>
          <p:cNvSpPr>
            <a:spLocks noGrp="1"/>
          </p:cNvSpPr>
          <p:nvPr>
            <p:ph type="title"/>
          </p:nvPr>
        </p:nvSpPr>
        <p:spPr/>
        <p:txBody>
          <a:bodyPr/>
          <a:lstStyle/>
          <a:p>
            <a:r>
              <a:rPr lang="en-AU" dirty="0"/>
              <a:t>From the Peaks Roundtable</a:t>
            </a:r>
          </a:p>
        </p:txBody>
      </p:sp>
    </p:spTree>
    <p:extLst>
      <p:ext uri="{BB962C8B-B14F-4D97-AF65-F5344CB8AC3E}">
        <p14:creationId xmlns:p14="http://schemas.microsoft.com/office/powerpoint/2010/main" val="462088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AU" dirty="0"/>
              <a:t>This is a unique &amp; unpredictable environment</a:t>
            </a:r>
          </a:p>
          <a:p>
            <a:r>
              <a:rPr lang="en-AU" dirty="0"/>
              <a:t>Patient numbers may decline</a:t>
            </a:r>
          </a:p>
          <a:p>
            <a:r>
              <a:rPr lang="en-AU" dirty="0"/>
              <a:t>The yield per patient will decline</a:t>
            </a:r>
          </a:p>
          <a:p>
            <a:r>
              <a:rPr lang="en-AU" dirty="0"/>
              <a:t>Practice cashflow will decline</a:t>
            </a:r>
          </a:p>
          <a:p>
            <a:r>
              <a:rPr lang="en-AU" dirty="0"/>
              <a:t>Initial figures suggest 25-33%</a:t>
            </a:r>
          </a:p>
          <a:p>
            <a:r>
              <a:rPr lang="en-AU" dirty="0"/>
              <a:t>In a lockdown this will be greater</a:t>
            </a:r>
          </a:p>
          <a:p>
            <a:r>
              <a:rPr lang="en-AU" dirty="0"/>
              <a:t>Consider how to maximise income &amp; liquidity</a:t>
            </a:r>
          </a:p>
          <a:p>
            <a:r>
              <a:rPr lang="en-AU" dirty="0"/>
              <a:t>Consider how to reduce expenses</a:t>
            </a:r>
          </a:p>
          <a:p>
            <a:r>
              <a:rPr lang="en-AU" dirty="0"/>
              <a:t>What is break even?</a:t>
            </a:r>
          </a:p>
          <a:p>
            <a:r>
              <a:rPr lang="en-AU" dirty="0"/>
              <a:t>What happens if you are unable to meets your debts???</a:t>
            </a:r>
          </a:p>
          <a:p>
            <a:r>
              <a:rPr lang="en-AU" dirty="0"/>
              <a:t>Overdrafts &amp; government loans</a:t>
            </a:r>
          </a:p>
        </p:txBody>
      </p:sp>
      <p:sp>
        <p:nvSpPr>
          <p:cNvPr id="3" name="Date Placeholder 2"/>
          <p:cNvSpPr>
            <a:spLocks noGrp="1"/>
          </p:cNvSpPr>
          <p:nvPr>
            <p:ph type="dt" sz="half" idx="10"/>
          </p:nvPr>
        </p:nvSpPr>
        <p:spPr>
          <a:xfrm>
            <a:off x="6766560" y="6407309"/>
            <a:ext cx="1920240" cy="365760"/>
          </a:xfrm>
        </p:spPr>
        <p:txBody>
          <a:bodyPr/>
          <a:lstStyle/>
          <a:p>
            <a:r>
              <a:rPr lang="en-US" dirty="0"/>
              <a:t>Managing Business Risks in a Pandemic</a:t>
            </a:r>
            <a:endParaRPr lang="en-AU" dirty="0"/>
          </a:p>
        </p:txBody>
      </p:sp>
      <p:sp>
        <p:nvSpPr>
          <p:cNvPr id="4" name="Footer Placeholder 3"/>
          <p:cNvSpPr>
            <a:spLocks noGrp="1"/>
          </p:cNvSpPr>
          <p:nvPr>
            <p:ph type="ftr" sz="quarter" idx="11"/>
          </p:nvPr>
        </p:nvSpPr>
        <p:spPr/>
        <p:txBody>
          <a:bodyPr/>
          <a:lstStyle/>
          <a:p>
            <a:r>
              <a:rPr lang="en-AU"/>
              <a:t>AGPA Webinar Series</a:t>
            </a:r>
            <a:endParaRPr lang="en-AU" dirty="0"/>
          </a:p>
        </p:txBody>
      </p:sp>
      <p:sp>
        <p:nvSpPr>
          <p:cNvPr id="5" name="Title 4"/>
          <p:cNvSpPr>
            <a:spLocks noGrp="1"/>
          </p:cNvSpPr>
          <p:nvPr>
            <p:ph type="title"/>
          </p:nvPr>
        </p:nvSpPr>
        <p:spPr/>
        <p:txBody>
          <a:bodyPr/>
          <a:lstStyle/>
          <a:p>
            <a:r>
              <a:rPr lang="en-AU" dirty="0"/>
              <a:t>Managing Your Cashflow</a:t>
            </a:r>
          </a:p>
        </p:txBody>
      </p:sp>
    </p:spTree>
    <p:extLst>
      <p:ext uri="{BB962C8B-B14F-4D97-AF65-F5344CB8AC3E}">
        <p14:creationId xmlns:p14="http://schemas.microsoft.com/office/powerpoint/2010/main" val="2013648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82B647-BA92-4456-B6B4-B6DCC385B368}"/>
              </a:ext>
            </a:extLst>
          </p:cNvPr>
          <p:cNvSpPr>
            <a:spLocks noGrp="1"/>
          </p:cNvSpPr>
          <p:nvPr>
            <p:ph idx="1"/>
          </p:nvPr>
        </p:nvSpPr>
        <p:spPr/>
        <p:txBody>
          <a:bodyPr>
            <a:normAutofit fontScale="85000" lnSpcReduction="20000"/>
          </a:bodyPr>
          <a:lstStyle/>
          <a:p>
            <a:r>
              <a:rPr lang="en-AU" dirty="0"/>
              <a:t>Common law Duty of Care owed by an employer</a:t>
            </a:r>
          </a:p>
          <a:p>
            <a:r>
              <a:rPr lang="en-AU" dirty="0"/>
              <a:t>The employer takes reasonable care to ameliorate the foreseeable risk of injury by providing a reasonably safe place and system of work. </a:t>
            </a:r>
          </a:p>
          <a:p>
            <a:r>
              <a:rPr lang="en-AU" dirty="0"/>
              <a:t>Staff should be provided with adequate warning, instructions and training in the manner in which to minimise the risk of harm and, in need and where possible, relevant safety attire and equipment. </a:t>
            </a:r>
          </a:p>
          <a:p>
            <a:r>
              <a:rPr lang="en-AU" dirty="0"/>
              <a:t>Challenging in the current circumstances</a:t>
            </a:r>
          </a:p>
          <a:p>
            <a:r>
              <a:rPr lang="en-AU" dirty="0"/>
              <a:t>What is a reasonable and appropriate approach?</a:t>
            </a:r>
          </a:p>
          <a:p>
            <a:r>
              <a:rPr lang="en-AU" dirty="0"/>
              <a:t>Insurance?</a:t>
            </a:r>
          </a:p>
          <a:p>
            <a:r>
              <a:rPr lang="en-AU" dirty="0"/>
              <a:t>Indemnity?</a:t>
            </a:r>
          </a:p>
          <a:p>
            <a:r>
              <a:rPr lang="en-AU"/>
              <a:t>MDOs</a:t>
            </a:r>
            <a:endParaRPr lang="en-AU" dirty="0"/>
          </a:p>
          <a:p>
            <a:endParaRPr lang="en-AU" dirty="0"/>
          </a:p>
          <a:p>
            <a:endParaRPr lang="en-AU" dirty="0"/>
          </a:p>
        </p:txBody>
      </p:sp>
      <p:sp>
        <p:nvSpPr>
          <p:cNvPr id="3" name="Date Placeholder 2">
            <a:extLst>
              <a:ext uri="{FF2B5EF4-FFF2-40B4-BE49-F238E27FC236}">
                <a16:creationId xmlns:a16="http://schemas.microsoft.com/office/drawing/2014/main" id="{7DB4EC44-246C-47D2-8F93-DF6949D59020}"/>
              </a:ext>
            </a:extLst>
          </p:cNvPr>
          <p:cNvSpPr>
            <a:spLocks noGrp="1"/>
          </p:cNvSpPr>
          <p:nvPr>
            <p:ph type="dt" sz="half" idx="10"/>
          </p:nvPr>
        </p:nvSpPr>
        <p:spPr/>
        <p:txBody>
          <a:bodyPr/>
          <a:lstStyle/>
          <a:p>
            <a:r>
              <a:rPr lang="en-US"/>
              <a:t>Managing Business Risks in a Pandemic</a:t>
            </a:r>
            <a:endParaRPr lang="en-AU" dirty="0"/>
          </a:p>
        </p:txBody>
      </p:sp>
      <p:sp>
        <p:nvSpPr>
          <p:cNvPr id="4" name="Footer Placeholder 3">
            <a:extLst>
              <a:ext uri="{FF2B5EF4-FFF2-40B4-BE49-F238E27FC236}">
                <a16:creationId xmlns:a16="http://schemas.microsoft.com/office/drawing/2014/main" id="{40AC6E53-A580-419D-869C-93A7A98A5DF3}"/>
              </a:ext>
            </a:extLst>
          </p:cNvPr>
          <p:cNvSpPr>
            <a:spLocks noGrp="1"/>
          </p:cNvSpPr>
          <p:nvPr>
            <p:ph type="ftr" sz="quarter" idx="11"/>
          </p:nvPr>
        </p:nvSpPr>
        <p:spPr/>
        <p:txBody>
          <a:bodyPr/>
          <a:lstStyle/>
          <a:p>
            <a:r>
              <a:rPr lang="en-AU"/>
              <a:t>AGPA Webinar Series</a:t>
            </a:r>
            <a:endParaRPr lang="en-AU" dirty="0"/>
          </a:p>
        </p:txBody>
      </p:sp>
      <p:sp>
        <p:nvSpPr>
          <p:cNvPr id="5" name="Title 4">
            <a:extLst>
              <a:ext uri="{FF2B5EF4-FFF2-40B4-BE49-F238E27FC236}">
                <a16:creationId xmlns:a16="http://schemas.microsoft.com/office/drawing/2014/main" id="{7DD1750A-7907-44F1-BA1F-7E758A10E4FA}"/>
              </a:ext>
            </a:extLst>
          </p:cNvPr>
          <p:cNvSpPr>
            <a:spLocks noGrp="1"/>
          </p:cNvSpPr>
          <p:nvPr>
            <p:ph type="title"/>
          </p:nvPr>
        </p:nvSpPr>
        <p:spPr/>
        <p:txBody>
          <a:bodyPr/>
          <a:lstStyle/>
          <a:p>
            <a:r>
              <a:rPr lang="en-AU" dirty="0"/>
              <a:t>OH&amp;S  Challenges</a:t>
            </a:r>
          </a:p>
        </p:txBody>
      </p:sp>
    </p:spTree>
    <p:extLst>
      <p:ext uri="{BB962C8B-B14F-4D97-AF65-F5344CB8AC3E}">
        <p14:creationId xmlns:p14="http://schemas.microsoft.com/office/powerpoint/2010/main" val="3047660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BAFE44-1E85-493A-BE1D-29B443CE9551}"/>
              </a:ext>
            </a:extLst>
          </p:cNvPr>
          <p:cNvSpPr>
            <a:spLocks noGrp="1"/>
          </p:cNvSpPr>
          <p:nvPr>
            <p:ph idx="1"/>
          </p:nvPr>
        </p:nvSpPr>
        <p:spPr/>
        <p:txBody>
          <a:bodyPr/>
          <a:lstStyle/>
          <a:p>
            <a:r>
              <a:rPr lang="en-AU" dirty="0"/>
              <a:t>Prescriptions</a:t>
            </a:r>
          </a:p>
          <a:p>
            <a:r>
              <a:rPr lang="en-AU" dirty="0"/>
              <a:t>Pathology &amp; Diagnostic Test orders</a:t>
            </a:r>
          </a:p>
          <a:p>
            <a:r>
              <a:rPr lang="en-AU" dirty="0"/>
              <a:t>Certificates – Sick, Capacity etc.</a:t>
            </a:r>
          </a:p>
          <a:p>
            <a:r>
              <a:rPr lang="en-AU" dirty="0"/>
              <a:t>Ordinary email v Secure Messaging v Fax  </a:t>
            </a:r>
          </a:p>
        </p:txBody>
      </p:sp>
      <p:sp>
        <p:nvSpPr>
          <p:cNvPr id="3" name="Date Placeholder 2">
            <a:extLst>
              <a:ext uri="{FF2B5EF4-FFF2-40B4-BE49-F238E27FC236}">
                <a16:creationId xmlns:a16="http://schemas.microsoft.com/office/drawing/2014/main" id="{F1BFB3D1-F51B-4CF3-B4DE-D3B9078F9F34}"/>
              </a:ext>
            </a:extLst>
          </p:cNvPr>
          <p:cNvSpPr>
            <a:spLocks noGrp="1"/>
          </p:cNvSpPr>
          <p:nvPr>
            <p:ph type="dt" sz="half" idx="10"/>
          </p:nvPr>
        </p:nvSpPr>
        <p:spPr/>
        <p:txBody>
          <a:bodyPr/>
          <a:lstStyle/>
          <a:p>
            <a:r>
              <a:rPr lang="en-US"/>
              <a:t>Managing Business Risks in a Pandemic</a:t>
            </a:r>
            <a:endParaRPr lang="en-AU" dirty="0"/>
          </a:p>
        </p:txBody>
      </p:sp>
      <p:sp>
        <p:nvSpPr>
          <p:cNvPr id="4" name="Footer Placeholder 3">
            <a:extLst>
              <a:ext uri="{FF2B5EF4-FFF2-40B4-BE49-F238E27FC236}">
                <a16:creationId xmlns:a16="http://schemas.microsoft.com/office/drawing/2014/main" id="{A60455EA-ECA2-4C85-9049-D3EE287820B5}"/>
              </a:ext>
            </a:extLst>
          </p:cNvPr>
          <p:cNvSpPr>
            <a:spLocks noGrp="1"/>
          </p:cNvSpPr>
          <p:nvPr>
            <p:ph type="ftr" sz="quarter" idx="11"/>
          </p:nvPr>
        </p:nvSpPr>
        <p:spPr/>
        <p:txBody>
          <a:bodyPr/>
          <a:lstStyle/>
          <a:p>
            <a:r>
              <a:rPr lang="en-AU"/>
              <a:t>AGPA Webinar Series</a:t>
            </a:r>
            <a:endParaRPr lang="en-AU" dirty="0"/>
          </a:p>
        </p:txBody>
      </p:sp>
      <p:sp>
        <p:nvSpPr>
          <p:cNvPr id="5" name="Title 4">
            <a:extLst>
              <a:ext uri="{FF2B5EF4-FFF2-40B4-BE49-F238E27FC236}">
                <a16:creationId xmlns:a16="http://schemas.microsoft.com/office/drawing/2014/main" id="{8A8475E8-AF3C-4C65-8C8C-6C8BF071978E}"/>
              </a:ext>
            </a:extLst>
          </p:cNvPr>
          <p:cNvSpPr>
            <a:spLocks noGrp="1"/>
          </p:cNvSpPr>
          <p:nvPr>
            <p:ph type="title"/>
          </p:nvPr>
        </p:nvSpPr>
        <p:spPr/>
        <p:txBody>
          <a:bodyPr>
            <a:normAutofit fontScale="90000"/>
          </a:bodyPr>
          <a:lstStyle/>
          <a:p>
            <a:r>
              <a:rPr lang="en-AU" dirty="0"/>
              <a:t>Digital Health Solutions &amp; Workarounds</a:t>
            </a:r>
          </a:p>
        </p:txBody>
      </p:sp>
    </p:spTree>
    <p:extLst>
      <p:ext uri="{BB962C8B-B14F-4D97-AF65-F5344CB8AC3E}">
        <p14:creationId xmlns:p14="http://schemas.microsoft.com/office/powerpoint/2010/main" val="37948854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962</TotalTime>
  <Words>348</Words>
  <Application>Microsoft Office PowerPoint</Application>
  <PresentationFormat>On-screen Show (4:3)</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Calibri</vt:lpstr>
      <vt:lpstr>Lucida Sans Unicode</vt:lpstr>
      <vt:lpstr>Verdana</vt:lpstr>
      <vt:lpstr>Wingdings 2</vt:lpstr>
      <vt:lpstr>Wingdings 3</vt:lpstr>
      <vt:lpstr>Concourse</vt:lpstr>
      <vt:lpstr>Managing Business Risks in a Pandemic</vt:lpstr>
      <vt:lpstr>Program</vt:lpstr>
      <vt:lpstr>From the Peaks Roundtable</vt:lpstr>
      <vt:lpstr>Managing Your Cashflow</vt:lpstr>
      <vt:lpstr>OH&amp;S  Challenges</vt:lpstr>
      <vt:lpstr>Digital Health Solutions &amp; Workarounds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dc:creator>
  <cp:lastModifiedBy>Nathan Pinskier</cp:lastModifiedBy>
  <cp:revision>72</cp:revision>
  <cp:lastPrinted>2019-05-14T07:21:14Z</cp:lastPrinted>
  <dcterms:created xsi:type="dcterms:W3CDTF">2017-03-02T02:58:26Z</dcterms:created>
  <dcterms:modified xsi:type="dcterms:W3CDTF">2020-03-26T07:27:17Z</dcterms:modified>
</cp:coreProperties>
</file>