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3"/>
  </p:notesMasterIdLst>
  <p:sldIdLst>
    <p:sldId id="256" r:id="rId2"/>
    <p:sldId id="282" r:id="rId3"/>
    <p:sldId id="277" r:id="rId4"/>
    <p:sldId id="278" r:id="rId5"/>
    <p:sldId id="280" r:id="rId6"/>
    <p:sldId id="285" r:id="rId7"/>
    <p:sldId id="281" r:id="rId8"/>
    <p:sldId id="279" r:id="rId9"/>
    <p:sldId id="283" r:id="rId10"/>
    <p:sldId id="286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C6245-F68B-4269-81E0-4A8940CA8D40}" type="datetimeFigureOut">
              <a:rPr lang="en-AU" smtClean="0"/>
              <a:t>15/08/2018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FC50D-030A-4661-A7B1-4EBB3EB7E9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89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4/03/2017</a:t>
            </a:r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AU" smtClean="0"/>
              <a:t>AGPA ANNUAL CONGRESS 2017   SYDNEY</a:t>
            </a:r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AU" dirty="0" smtClean="0"/>
              <a:t>AGPA Webinar Series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4/03/2017</a:t>
            </a:r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AU" smtClean="0"/>
              <a:t>AGPA ANNUAL CONGRESS 2017   SYDNEY</a:t>
            </a: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C6D5DD-7A5D-4008-9214-C14D8A83923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Business KPIs for General Practice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Todd Cameron &amp; Jagadish Krishnan </a:t>
            </a:r>
            <a:endParaRPr lang="en-A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205348" cy="123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6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47592"/>
            <a:ext cx="5400600" cy="5993488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0464" y="34311"/>
            <a:ext cx="7859216" cy="70609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Quality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619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Make this context specific 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For example telephone call volume and wait times/ drop outs as a KPI for reception</a:t>
            </a:r>
          </a:p>
          <a:p>
            <a:endParaRPr lang="en-AU" dirty="0"/>
          </a:p>
          <a:p>
            <a:r>
              <a:rPr lang="en-AU" dirty="0" smtClean="0"/>
              <a:t>Days wait between scanned documents being allocated and a target for such</a:t>
            </a:r>
          </a:p>
          <a:p>
            <a:endParaRPr lang="en-AU" dirty="0"/>
          </a:p>
          <a:p>
            <a:r>
              <a:rPr lang="en-AU" dirty="0" smtClean="0"/>
              <a:t>DNA or failure to pay and so forth</a:t>
            </a:r>
          </a:p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Service Standard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300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Need to be meaningful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Need to measure service, quality and financial performance</a:t>
            </a:r>
          </a:p>
          <a:p>
            <a:endParaRPr lang="en-AU" dirty="0"/>
          </a:p>
          <a:p>
            <a:r>
              <a:rPr lang="en-AU" dirty="0" smtClean="0"/>
              <a:t>Need to map trends as well as be used to predict performance and adjust</a:t>
            </a:r>
          </a:p>
          <a:p>
            <a:pPr lvl="1"/>
            <a:endParaRPr lang="en-AU" dirty="0" smtClean="0"/>
          </a:p>
          <a:p>
            <a:pPr marL="393192" lvl="1" indent="0">
              <a:buNone/>
            </a:pP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Key Performance Indicators/Objectives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622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800" dirty="0"/>
              <a:t>No. of FTE based on square meters (50sqm/FTE)</a:t>
            </a:r>
            <a:endParaRPr lang="en-AU" sz="2000" dirty="0"/>
          </a:p>
          <a:p>
            <a:pPr lvl="1"/>
            <a:r>
              <a:rPr lang="en-AU" sz="2400" dirty="0"/>
              <a:t>Example: Practice size 300 </a:t>
            </a:r>
            <a:r>
              <a:rPr lang="en-AU" sz="2400" dirty="0" err="1"/>
              <a:t>sqm</a:t>
            </a:r>
            <a:r>
              <a:rPr lang="en-AU" sz="2400" dirty="0"/>
              <a:t> should have 300/50 = 6 </a:t>
            </a:r>
            <a:r>
              <a:rPr lang="en-AU" sz="2400" dirty="0" smtClean="0"/>
              <a:t>FTE</a:t>
            </a:r>
            <a:br>
              <a:rPr lang="en-AU" sz="2400" dirty="0" smtClean="0"/>
            </a:br>
            <a:endParaRPr lang="en-AU" sz="1800" dirty="0"/>
          </a:p>
          <a:p>
            <a:pPr lvl="0"/>
            <a:r>
              <a:rPr lang="en-AU" sz="2800" dirty="0"/>
              <a:t>No. of FTE based on completed appointments (30 Appointments/week day)</a:t>
            </a:r>
            <a:endParaRPr lang="en-AU" sz="2000" dirty="0"/>
          </a:p>
          <a:p>
            <a:pPr lvl="1"/>
            <a:r>
              <a:rPr lang="en-AU" sz="2400" dirty="0"/>
              <a:t>Example: 600 completed appointments in one week – 600/150 = 4 </a:t>
            </a:r>
            <a:r>
              <a:rPr lang="en-AU" sz="2400" dirty="0" smtClean="0"/>
              <a:t>FTE</a:t>
            </a:r>
            <a:endParaRPr lang="en-AU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1. Occupation/ Premises</a:t>
            </a:r>
            <a:endParaRPr lang="en-AU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AGPA Webinar Series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72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800" dirty="0"/>
              <a:t>Booking </a:t>
            </a:r>
            <a:r>
              <a:rPr lang="en-AU" sz="2800" dirty="0" smtClean="0"/>
              <a:t>Percentage/Yield </a:t>
            </a:r>
            <a:r>
              <a:rPr lang="en-AU" sz="2800" dirty="0"/>
              <a:t>=Booked Appointments/Completed Appointments </a:t>
            </a:r>
            <a:endParaRPr lang="en-AU" sz="2800" dirty="0" smtClean="0"/>
          </a:p>
          <a:p>
            <a:pPr lvl="0"/>
            <a:endParaRPr lang="en-AU" sz="2800" dirty="0"/>
          </a:p>
          <a:p>
            <a:pPr lvl="0"/>
            <a:r>
              <a:rPr lang="en-AU" sz="2800" dirty="0"/>
              <a:t>Cost of Booking per Appointment = Admin Wage/Booked </a:t>
            </a:r>
            <a:r>
              <a:rPr lang="en-AU" sz="2800" dirty="0" smtClean="0"/>
              <a:t>Appointments</a:t>
            </a:r>
          </a:p>
          <a:p>
            <a:pPr lvl="0"/>
            <a:endParaRPr lang="en-AU" sz="2800" dirty="0" smtClean="0"/>
          </a:p>
          <a:p>
            <a:pPr lvl="0"/>
            <a:r>
              <a:rPr lang="en-AU" sz="2800" dirty="0" smtClean="0"/>
              <a:t>Unmet demand as a predictor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2. Appointments</a:t>
            </a:r>
            <a:endParaRPr lang="en-AU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AGPA Webinar Series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74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800" dirty="0"/>
              <a:t>Per Patient Average – Total Billings/Completed Appointments = Per Patient </a:t>
            </a:r>
            <a:r>
              <a:rPr lang="en-AU" sz="2800" dirty="0" smtClean="0"/>
              <a:t>Average (Clinic and GP)</a:t>
            </a:r>
          </a:p>
          <a:p>
            <a:pPr lvl="0"/>
            <a:endParaRPr lang="en-AU" sz="2800" dirty="0"/>
          </a:p>
          <a:p>
            <a:pPr lvl="0"/>
            <a:r>
              <a:rPr lang="en-AU" sz="2800" dirty="0" smtClean="0"/>
              <a:t>Patients per hour</a:t>
            </a:r>
            <a:br>
              <a:rPr lang="en-AU" sz="2800" dirty="0" smtClean="0"/>
            </a:br>
            <a:endParaRPr lang="en-AU" sz="2800" dirty="0"/>
          </a:p>
          <a:p>
            <a:pPr lvl="0"/>
            <a:r>
              <a:rPr lang="en-AU" sz="2800" dirty="0"/>
              <a:t>Hourly Earnings – Total Earnings/No of hours worked = Hourly Earnings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3. Earnings</a:t>
            </a:r>
            <a:endParaRPr lang="en-AU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AGPA Webinar Series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44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49766"/>
            <a:ext cx="6696744" cy="5801557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634082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Earnings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493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800" dirty="0"/>
              <a:t>Admin Staff Ratio = Doctor Consult Hours/Admin Staff </a:t>
            </a:r>
            <a:r>
              <a:rPr lang="en-AU" sz="2800" dirty="0" smtClean="0"/>
              <a:t>Hours</a:t>
            </a:r>
            <a:br>
              <a:rPr lang="en-AU" sz="2800" dirty="0" smtClean="0"/>
            </a:br>
            <a:endParaRPr lang="en-AU" sz="2800" dirty="0"/>
          </a:p>
          <a:p>
            <a:pPr lvl="0"/>
            <a:r>
              <a:rPr lang="en-AU" sz="2800" dirty="0"/>
              <a:t>Wage to Turnover Ratio = Total Billings/ Wage </a:t>
            </a:r>
            <a:r>
              <a:rPr lang="en-AU" sz="2800" dirty="0" smtClean="0"/>
              <a:t>Cost (Including on-costs)</a:t>
            </a:r>
            <a:br>
              <a:rPr lang="en-AU" sz="2800" dirty="0" smtClean="0"/>
            </a:br>
            <a:endParaRPr lang="en-AU" sz="2800" dirty="0"/>
          </a:p>
          <a:p>
            <a:pPr lvl="0"/>
            <a:r>
              <a:rPr lang="en-AU" sz="2800" dirty="0"/>
              <a:t>Bookings Per Hour = No of bookings by a particular staff/No of hours by a particular staff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4. Admin Staff</a:t>
            </a:r>
            <a:endParaRPr lang="en-AU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KPIs for GP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AGPA Webinar Series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3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Nurse Appointments (Available/Booked/Completed</a:t>
            </a:r>
            <a:r>
              <a:rPr lang="en-AU" dirty="0" smtClean="0"/>
              <a:t>)</a:t>
            </a:r>
            <a:br>
              <a:rPr lang="en-AU" dirty="0" smtClean="0"/>
            </a:br>
            <a:endParaRPr lang="en-AU" dirty="0"/>
          </a:p>
          <a:p>
            <a:pPr lvl="0"/>
            <a:r>
              <a:rPr lang="en-AU" dirty="0"/>
              <a:t>Nurse Earnings – Billings of patients from Nurse </a:t>
            </a:r>
            <a:r>
              <a:rPr lang="en-AU" dirty="0" smtClean="0"/>
              <a:t>Appointments</a:t>
            </a:r>
            <a:br>
              <a:rPr lang="en-AU" dirty="0" smtClean="0"/>
            </a:br>
            <a:endParaRPr lang="en-AU" dirty="0"/>
          </a:p>
          <a:p>
            <a:pPr lvl="0"/>
            <a:r>
              <a:rPr lang="en-AU" dirty="0"/>
              <a:t>Nurse Earnings Per Patient Average = Billings of patients from Nurse Appointments/Completed Appointments by Nurses</a:t>
            </a:r>
          </a:p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5. Nursing Staff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783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Use RACGP / Accreditation indicators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Quality and financial performance need to be mapped to determine inflexion points</a:t>
            </a:r>
          </a:p>
          <a:p>
            <a:endParaRPr lang="en-AU" dirty="0" smtClean="0"/>
          </a:p>
          <a:p>
            <a:r>
              <a:rPr lang="en-AU" dirty="0" smtClean="0"/>
              <a:t>Make this context specific</a:t>
            </a:r>
          </a:p>
          <a:p>
            <a:endParaRPr lang="en-AU" dirty="0" smtClean="0"/>
          </a:p>
          <a:p>
            <a:pPr marL="109728" indent="0"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KPIs for GP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AGPA Webinar Series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1243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</TotalTime>
  <Words>238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Business KPIs for General Practice</vt:lpstr>
      <vt:lpstr>Key Performance Indicators/Objectives</vt:lpstr>
      <vt:lpstr>1. Occupation/ Premises</vt:lpstr>
      <vt:lpstr>2. Appointments</vt:lpstr>
      <vt:lpstr>3. Earnings</vt:lpstr>
      <vt:lpstr>Earnings</vt:lpstr>
      <vt:lpstr>4. Admin Staff</vt:lpstr>
      <vt:lpstr>5. Nursing Staff</vt:lpstr>
      <vt:lpstr>Quality</vt:lpstr>
      <vt:lpstr>Quality</vt:lpstr>
      <vt:lpstr>Service Standard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</dc:creator>
  <cp:lastModifiedBy>cms_agpa</cp:lastModifiedBy>
  <cp:revision>37</cp:revision>
  <dcterms:created xsi:type="dcterms:W3CDTF">2017-03-02T02:58:26Z</dcterms:created>
  <dcterms:modified xsi:type="dcterms:W3CDTF">2018-08-15T00:49:33Z</dcterms:modified>
</cp:coreProperties>
</file>